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67" r:id="rId4"/>
    <p:sldId id="268" r:id="rId5"/>
    <p:sldId id="269" r:id="rId6"/>
    <p:sldId id="270" r:id="rId7"/>
    <p:sldId id="271" r:id="rId8"/>
    <p:sldId id="272" r:id="rId9"/>
    <p:sldId id="277" r:id="rId10"/>
    <p:sldId id="278" r:id="rId11"/>
    <p:sldId id="273" r:id="rId12"/>
    <p:sldId id="276" r:id="rId13"/>
    <p:sldId id="274" r:id="rId14"/>
    <p:sldId id="275" r:id="rId15"/>
    <p:sldId id="281" r:id="rId16"/>
    <p:sldId id="279" r:id="rId17"/>
    <p:sldId id="280" r:id="rId18"/>
    <p:sldId id="266" r:id="rId19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2DA6953-A284-4478-8D89-E5346A6FD39E}">
          <p14:sldIdLst>
            <p14:sldId id="257"/>
            <p14:sldId id="258"/>
          </p14:sldIdLst>
        </p14:section>
        <p14:section name="Introduction" id="{C00D97B1-C249-40E9-BA9D-8D9BEA9CA3B8}">
          <p14:sldIdLst>
            <p14:sldId id="267"/>
            <p14:sldId id="268"/>
            <p14:sldId id="269"/>
            <p14:sldId id="270"/>
          </p14:sldIdLst>
        </p14:section>
        <p14:section name="Creating Understandable Code" id="{9079C591-7C79-40E7-A70C-8A91EC0A7B01}">
          <p14:sldIdLst>
            <p14:sldId id="271"/>
            <p14:sldId id="272"/>
            <p14:sldId id="277"/>
            <p14:sldId id="278"/>
          </p14:sldIdLst>
        </p14:section>
        <p14:section name="Source Code Organization" id="{F582EF51-3C93-40D0-90A6-596FA157ABF5}">
          <p14:sldIdLst>
            <p14:sldId id="273"/>
            <p14:sldId id="276"/>
          </p14:sldIdLst>
        </p14:section>
        <p14:section name="Code Documentation" id="{14EAC702-DFE4-43EC-9A5C-E5BC46AA9BD1}">
          <p14:sldIdLst>
            <p14:sldId id="274"/>
            <p14:sldId id="275"/>
            <p14:sldId id="281"/>
            <p14:sldId id="279"/>
            <p14:sldId id="280"/>
          </p14:sldIdLst>
        </p14:section>
        <p14:section name="Untitled Section" id="{71D2DB32-E751-45E2-83F1-0B8149979E3D}">
          <p14:sldIdLst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5" d="100"/>
          <a:sy n="125" d="100"/>
        </p:scale>
        <p:origin x="-1572" y="3228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73239" y="-4744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522535" y="9818243"/>
            <a:ext cx="7838017" cy="42174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07037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dirty="0" smtClean="0"/>
              <a:t>Lecture 26: Software Construction Techniques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84503"/>
            <a:ext cx="3807037" cy="3356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482" y="9784503"/>
            <a:ext cx="2911263" cy="3356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B9513-36FC-4A53-A1E7-C28030A93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2077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32389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fr-FR" dirty="0" smtClean="0"/>
              <a:t>Lecture 26: Software Construction Techniques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807903"/>
            <a:ext cx="5374640" cy="4554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4048"/>
            <a:ext cx="3732389" cy="5060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522AC8A-4FE3-435C-B7BD-14DB16D18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358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22AC8A-4FE3-435C-B7BD-14DB16D18C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Lecture 26: Software Construction Techniques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65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Lecture 26: Software Construction Techniques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F522AC8A-4FE3-435C-B7BD-14DB16D18C0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7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E6FD4-F380-4C61-B4C7-DDC5813B01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A2DB5-7B37-42C2-974A-4C0AA37377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F58B-6919-4287-8640-69A329936B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F978E-44EC-4248-B252-D032790D81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52AB-2295-4DBE-9599-E629FED685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B7BDB-76F7-4DC6-A488-C7B2398109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01572-B75B-46BA-886E-DA200A07FF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Construction Techniques</a:t>
            </a:r>
            <a:br>
              <a:rPr lang="en-US" dirty="0" smtClean="0"/>
            </a:br>
            <a:r>
              <a:rPr lang="en-US" dirty="0" smtClean="0"/>
              <a:t>Lecture # </a:t>
            </a:r>
            <a:r>
              <a:rPr lang="en-US" dirty="0" smtClean="0"/>
              <a:t>23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/>
              <a:t>Software Construction </a:t>
            </a:r>
            <a:r>
              <a:rPr lang="en-US" sz="2800" dirty="0" smtClean="0"/>
              <a:t>Fundamentals</a:t>
            </a:r>
          </a:p>
          <a:p>
            <a:pPr lvl="1"/>
            <a:r>
              <a:rPr lang="en-US" sz="2800" dirty="0" smtClean="0"/>
              <a:t>Creating </a:t>
            </a:r>
            <a:r>
              <a:rPr lang="en-US" sz="2800" dirty="0"/>
              <a:t>Understandable </a:t>
            </a:r>
            <a:r>
              <a:rPr lang="en-US" sz="2800" dirty="0" smtClean="0"/>
              <a:t>Code</a:t>
            </a:r>
          </a:p>
          <a:p>
            <a:pPr lvl="1"/>
            <a:r>
              <a:rPr lang="en-US" sz="2800" dirty="0" smtClean="0"/>
              <a:t>Source </a:t>
            </a:r>
            <a:r>
              <a:rPr lang="en-US" sz="2800" dirty="0"/>
              <a:t>Code </a:t>
            </a:r>
            <a:r>
              <a:rPr lang="en-US" sz="2800" dirty="0" smtClean="0"/>
              <a:t>Organization</a:t>
            </a:r>
          </a:p>
          <a:p>
            <a:pPr lvl="1"/>
            <a:r>
              <a:rPr lang="en-US" sz="2800" dirty="0"/>
              <a:t>Code </a:t>
            </a:r>
            <a:r>
              <a:rPr lang="en-US" sz="2800" dirty="0" smtClean="0"/>
              <a:t>Documentations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Naming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Name fully and accurately describe the entity the variable represents.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 variable that contains the current interest rate is better named </a:t>
            </a:r>
            <a:r>
              <a:rPr lang="en-US" i="1" dirty="0" smtClean="0"/>
              <a:t>rate or interestRate than r or x.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Follow </a:t>
            </a:r>
            <a:r>
              <a:rPr lang="en-US" dirty="0" smtClean="0"/>
              <a:t>Language-Specific Conventions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For example in Java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err="1" smtClean="0"/>
              <a:t>i</a:t>
            </a:r>
            <a:r>
              <a:rPr lang="en-US" sz="2200" dirty="0" smtClean="0"/>
              <a:t> and j are integer indexes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Constants are in </a:t>
            </a:r>
            <a:r>
              <a:rPr lang="en-US" i="1" dirty="0" smtClean="0"/>
              <a:t>ALL_CAPS </a:t>
            </a:r>
            <a:r>
              <a:rPr lang="en-US" dirty="0" smtClean="0"/>
              <a:t>separated by underscores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smtClean="0"/>
              <a:t>Class and interface names capitalize the first letter of each word, including the first—for example, ClassOrInterfaceName.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smtClean="0"/>
              <a:t>Variable and method names use lowercase for the first word, with the first letter of each following word capitalized—for example, variableOrRoutineName.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2/3: </a:t>
            </a:r>
            <a:r>
              <a:rPr lang="en-US" dirty="0"/>
              <a:t>Source Code </a:t>
            </a:r>
            <a:r>
              <a:rPr lang="en-US" dirty="0" smtClean="0"/>
              <a:t>Organization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Typically organized into statements, </a:t>
            </a:r>
            <a:r>
              <a:rPr lang="en-US" dirty="0" smtClean="0"/>
              <a:t> methods</a:t>
            </a:r>
            <a:r>
              <a:rPr lang="en-US" dirty="0" smtClean="0"/>
              <a:t>, </a:t>
            </a:r>
            <a:r>
              <a:rPr lang="en-US" dirty="0" smtClean="0"/>
              <a:t> classes </a:t>
            </a:r>
            <a:r>
              <a:rPr lang="en-US" dirty="0" smtClean="0"/>
              <a:t>and packages.</a:t>
            </a:r>
          </a:p>
          <a:p>
            <a:pPr lvl="1" eaLnBrk="1" hangingPunct="1"/>
            <a:endParaRPr lang="en-US" dirty="0" smtClean="0"/>
          </a:p>
          <a:p>
            <a:r>
              <a:rPr lang="en-US" dirty="0" smtClean="0"/>
              <a:t>Important questions is when to create a method, a class or a package.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471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219451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Source Code Organization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642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2/3: Source Code </a:t>
            </a:r>
            <a:r>
              <a:rPr lang="en-US" dirty="0" smtClean="0"/>
              <a:t>Organization (cont.)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When to create a Method?</a:t>
            </a:r>
          </a:p>
          <a:p>
            <a:pPr lvl="1" eaLnBrk="1" hangingPunct="1"/>
            <a:r>
              <a:rPr lang="en-US" dirty="0" smtClean="0"/>
              <a:t>Reduce complexity</a:t>
            </a:r>
          </a:p>
          <a:p>
            <a:pPr lvl="1" eaLnBrk="1" hangingPunct="1"/>
            <a:r>
              <a:rPr lang="en-US" dirty="0" smtClean="0"/>
              <a:t>Make a section of code readable</a:t>
            </a:r>
          </a:p>
          <a:p>
            <a:pPr lvl="1" eaLnBrk="1" hangingPunct="1"/>
            <a:r>
              <a:rPr lang="en-US" dirty="0" smtClean="0"/>
              <a:t>Avoid duplicate code</a:t>
            </a:r>
          </a:p>
          <a:p>
            <a:pPr lvl="1" eaLnBrk="1" hangingPunct="1"/>
            <a:r>
              <a:rPr lang="en-US" dirty="0" smtClean="0"/>
              <a:t>Improve performance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When </a:t>
            </a:r>
            <a:r>
              <a:rPr lang="en-US" dirty="0" smtClean="0"/>
              <a:t>to create a Class?</a:t>
            </a:r>
          </a:p>
          <a:p>
            <a:pPr lvl="1" eaLnBrk="1" hangingPunct="1"/>
            <a:r>
              <a:rPr lang="en-US" dirty="0" smtClean="0"/>
              <a:t>You can hide implementation details</a:t>
            </a:r>
          </a:p>
          <a:p>
            <a:pPr lvl="1" eaLnBrk="1" hangingPunct="1"/>
            <a:r>
              <a:rPr lang="en-US" dirty="0" smtClean="0"/>
              <a:t>Changes don’t affect the whole program</a:t>
            </a:r>
          </a:p>
          <a:p>
            <a:pPr lvl="1" eaLnBrk="1" hangingPunct="1"/>
            <a:r>
              <a:rPr lang="en-US" dirty="0" smtClean="0"/>
              <a:t>You don’t have to pass data all over your program</a:t>
            </a:r>
          </a:p>
          <a:p>
            <a:pPr lvl="1" eaLnBrk="1" hangingPunct="1"/>
            <a:r>
              <a:rPr lang="en-US" dirty="0" smtClean="0"/>
              <a:t>You’re able to work with real-world entities rather than with low-level implementation structures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219451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Source Code Organization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642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3/3 Code Documentation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495800" cy="4937760"/>
          </a:xfrm>
        </p:spPr>
        <p:txBody>
          <a:bodyPr/>
          <a:lstStyle/>
          <a:p>
            <a:r>
              <a:rPr lang="en-US" dirty="0" smtClean="0"/>
              <a:t>Why people don’t write comments?</a:t>
            </a:r>
          </a:p>
          <a:p>
            <a:pPr lvl="1"/>
            <a:r>
              <a:rPr lang="en-US" dirty="0" smtClean="0"/>
              <a:t>They think their code is clearer than it could possibly be.</a:t>
            </a:r>
          </a:p>
          <a:p>
            <a:pPr lvl="1"/>
            <a:r>
              <a:rPr lang="en-US" dirty="0" smtClean="0"/>
              <a:t>They think that other programmers are far more interested in their code than they really are.</a:t>
            </a:r>
          </a:p>
          <a:p>
            <a:pPr lvl="1"/>
            <a:r>
              <a:rPr lang="en-US" dirty="0" smtClean="0"/>
              <a:t>They are lazy.</a:t>
            </a:r>
          </a:p>
          <a:p>
            <a:pPr lvl="1"/>
            <a:r>
              <a:rPr lang="en-US" dirty="0" smtClean="0"/>
              <a:t>They are afraid someone else might figure out how their code works.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76400"/>
            <a:ext cx="4057650" cy="3229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57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3/3 Code </a:t>
            </a:r>
            <a:r>
              <a:rPr lang="en-US" dirty="0" smtClean="0"/>
              <a:t>Documentation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Explain the code’s intent or summarize what the code does, rather than just repeating the code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</a:t>
            </a:r>
            <a:r>
              <a:rPr lang="en-US" dirty="0" smtClean="0"/>
              <a:t>end line comments</a:t>
            </a:r>
          </a:p>
          <a:p>
            <a:pPr marL="548323" lvl="1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100" dirty="0" smtClean="0"/>
              <a:t>They make the statement lengthier and intermingle with the code</a:t>
            </a:r>
          </a:p>
          <a:p>
            <a:pPr marL="548323" lvl="1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100" dirty="0" smtClean="0"/>
              <a:t>Use end line comments only with data declarations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Comments </a:t>
            </a:r>
            <a:r>
              <a:rPr lang="en-US" dirty="0" smtClean="0"/>
              <a:t>should focus on </a:t>
            </a:r>
            <a:r>
              <a:rPr lang="en-US" i="1" dirty="0" smtClean="0"/>
              <a:t>why</a:t>
            </a:r>
            <a:r>
              <a:rPr lang="en-US" dirty="0" smtClean="0"/>
              <a:t> rather than </a:t>
            </a:r>
            <a:r>
              <a:rPr lang="en-US" i="1" dirty="0" smtClean="0"/>
              <a:t>how</a:t>
            </a:r>
            <a:r>
              <a:rPr lang="en-US" dirty="0" smtClean="0"/>
              <a:t>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</a:t>
            </a:r>
            <a:r>
              <a:rPr lang="en-US" dirty="0" smtClean="0"/>
              <a:t>redundant, extraneous and self-indulgent comments.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</a:t>
            </a:r>
            <a:r>
              <a:rPr lang="en-US" dirty="0" smtClean="0"/>
              <a:t>abbreviations in </a:t>
            </a:r>
            <a:r>
              <a:rPr lang="en-US" dirty="0" smtClean="0"/>
              <a:t>comments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99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3/3 Code </a:t>
            </a:r>
            <a:r>
              <a:rPr lang="en-US" dirty="0" smtClean="0"/>
              <a:t>Documentation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Use </a:t>
            </a:r>
            <a:r>
              <a:rPr lang="en-US" dirty="0" smtClean="0"/>
              <a:t>commenting style that allows comments to be easily modified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Keep </a:t>
            </a:r>
            <a:r>
              <a:rPr lang="en-US" dirty="0" smtClean="0"/>
              <a:t>comments clear, correct and up to date.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Finally </a:t>
            </a:r>
            <a:r>
              <a:rPr lang="en-US" dirty="0" smtClean="0"/>
              <a:t>– the beginning of a file, class and a routine should always be commented with its purpose.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6426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6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Code Documentation: </a:t>
            </a:r>
            <a:r>
              <a:rPr lang="en-US" dirty="0" err="1" smtClean="0"/>
              <a:t>javadoc</a:t>
            </a:r>
            <a:r>
              <a:rPr lang="en-US" dirty="0" smtClean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javadoc.exe:  documentation tools can be very handy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998" y="1676400"/>
            <a:ext cx="5588001" cy="4115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720890"/>
            <a:ext cx="4572000" cy="603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26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Code Documentation: </a:t>
            </a:r>
            <a:r>
              <a:rPr lang="en-US" dirty="0" err="1" smtClean="0"/>
              <a:t>javadoc</a:t>
            </a:r>
            <a:r>
              <a:rPr lang="en-US" dirty="0" smtClean="0"/>
              <a:t> output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48000" y="1199692"/>
            <a:ext cx="5715000" cy="5124908"/>
            <a:chOff x="2199190" y="685801"/>
            <a:chExt cx="6497135" cy="5826285"/>
          </a:xfrm>
        </p:grpSpPr>
        <p:pic>
          <p:nvPicPr>
            <p:cNvPr id="3789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912"/>
            <a:stretch/>
          </p:blipFill>
          <p:spPr bwMode="auto">
            <a:xfrm>
              <a:off x="2209800" y="685801"/>
              <a:ext cx="6486525" cy="16638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190" y="2349661"/>
              <a:ext cx="6477000" cy="4162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81000" y="24384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Image.htm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728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Techniques</a:t>
            </a:r>
          </a:p>
          <a:p>
            <a:pPr lvl="1" eaLnBrk="1" hangingPunct="1"/>
            <a:r>
              <a:rPr lang="en-US" smtClean="0"/>
              <a:t>Creating Understandable Code	</a:t>
            </a:r>
          </a:p>
          <a:p>
            <a:pPr lvl="2" eaLnBrk="1" hangingPunct="1"/>
            <a:r>
              <a:rPr lang="en-US" smtClean="0"/>
              <a:t>Source Code Layout</a:t>
            </a:r>
          </a:p>
          <a:p>
            <a:pPr lvl="2" eaLnBrk="1" hangingPunct="1"/>
            <a:r>
              <a:rPr lang="en-US" smtClean="0"/>
              <a:t>Naming Mechanism</a:t>
            </a:r>
          </a:p>
          <a:p>
            <a:pPr lvl="1" eaLnBrk="1" hangingPunct="1"/>
            <a:r>
              <a:rPr lang="en-US" smtClean="0"/>
              <a:t>Source Code Organization</a:t>
            </a:r>
          </a:p>
          <a:p>
            <a:pPr lvl="2" eaLnBrk="1" hangingPunct="1"/>
            <a:r>
              <a:rPr lang="en-US" smtClean="0"/>
              <a:t>Methods</a:t>
            </a:r>
          </a:p>
          <a:p>
            <a:pPr lvl="2" eaLnBrk="1" hangingPunct="1"/>
            <a:r>
              <a:rPr lang="en-US" smtClean="0"/>
              <a:t>Classes</a:t>
            </a:r>
          </a:p>
          <a:p>
            <a:pPr lvl="1" eaLnBrk="1" hangingPunct="1"/>
            <a:r>
              <a:rPr lang="en-US" smtClean="0"/>
              <a:t>Code Documentation </a:t>
            </a:r>
          </a:p>
          <a:p>
            <a:pPr lvl="1" eaLnBrk="1" hangingPunct="1"/>
            <a:endParaRPr lang="en-US" smtClean="0"/>
          </a:p>
          <a:p>
            <a:pPr lvl="2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Course Objectives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understand the software processes and their application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be able to create software analysis and design models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know the basics of programming languages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>
                <a:solidFill>
                  <a:srgbClr val="FF0000"/>
                </a:solidFill>
              </a:rPr>
              <a:t>To learn software constructions techniques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smtClean="0"/>
              <a:t>To learn about ethical issues of software engineering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Software Construction?</a:t>
            </a:r>
          </a:p>
          <a:p>
            <a:pPr lvl="1" eaLnBrk="1" hangingPunct="1"/>
            <a:r>
              <a:rPr lang="en-US" smtClean="0"/>
              <a:t>In general “construction” refers to the hands-on part of creating something.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Software Construction can be defined as detailed creation of </a:t>
            </a:r>
            <a:r>
              <a:rPr lang="en-US" b="1" smtClean="0"/>
              <a:t>working,</a:t>
            </a:r>
            <a:r>
              <a:rPr lang="en-US" smtClean="0"/>
              <a:t> </a:t>
            </a:r>
            <a:r>
              <a:rPr lang="en-US" b="1" smtClean="0"/>
              <a:t>meaningful</a:t>
            </a:r>
            <a:r>
              <a:rPr lang="en-US" smtClean="0"/>
              <a:t> software through a combination of coding, verification, unit testing, integration testing, and debugging.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Construction is also sometimes known as “coding” or “programming.”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3200400" y="2590800"/>
            <a:ext cx="5105400" cy="3733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Activities</a:t>
            </a:r>
          </a:p>
        </p:txBody>
      </p:sp>
      <p:sp>
        <p:nvSpPr>
          <p:cNvPr id="4" name="Oval 3"/>
          <p:cNvSpPr/>
          <p:nvPr/>
        </p:nvSpPr>
        <p:spPr>
          <a:xfrm>
            <a:off x="2971800" y="12954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Problem Definition</a:t>
            </a:r>
          </a:p>
        </p:txBody>
      </p:sp>
      <p:sp>
        <p:nvSpPr>
          <p:cNvPr id="5" name="Oval 4"/>
          <p:cNvSpPr/>
          <p:nvPr/>
        </p:nvSpPr>
        <p:spPr>
          <a:xfrm>
            <a:off x="1066800" y="2514600"/>
            <a:ext cx="2133600" cy="10668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Requirements Gathering</a:t>
            </a:r>
          </a:p>
        </p:txBody>
      </p:sp>
      <p:sp>
        <p:nvSpPr>
          <p:cNvPr id="6" name="Oval 5"/>
          <p:cNvSpPr/>
          <p:nvPr/>
        </p:nvSpPr>
        <p:spPr>
          <a:xfrm>
            <a:off x="1371600" y="5105400"/>
            <a:ext cx="1981200" cy="10668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S/W Architecture</a:t>
            </a:r>
          </a:p>
        </p:txBody>
      </p:sp>
      <p:sp>
        <p:nvSpPr>
          <p:cNvPr id="7" name="Oval 6"/>
          <p:cNvSpPr/>
          <p:nvPr/>
        </p:nvSpPr>
        <p:spPr>
          <a:xfrm>
            <a:off x="3505200" y="22098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Detail Design</a:t>
            </a:r>
          </a:p>
        </p:txBody>
      </p:sp>
      <p:sp>
        <p:nvSpPr>
          <p:cNvPr id="19" name="Oval 18"/>
          <p:cNvSpPr/>
          <p:nvPr/>
        </p:nvSpPr>
        <p:spPr>
          <a:xfrm>
            <a:off x="3604846" y="3311325"/>
            <a:ext cx="2110154" cy="1219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Coding &amp; Debugging</a:t>
            </a:r>
          </a:p>
        </p:txBody>
      </p:sp>
      <p:sp>
        <p:nvSpPr>
          <p:cNvPr id="8" name="Oval 7"/>
          <p:cNvSpPr/>
          <p:nvPr/>
        </p:nvSpPr>
        <p:spPr>
          <a:xfrm>
            <a:off x="3733800" y="3429000"/>
            <a:ext cx="1828800" cy="9906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Coding &amp; Debugging</a:t>
            </a:r>
          </a:p>
        </p:txBody>
      </p:sp>
      <p:sp>
        <p:nvSpPr>
          <p:cNvPr id="9" name="Oval 8"/>
          <p:cNvSpPr/>
          <p:nvPr/>
        </p:nvSpPr>
        <p:spPr>
          <a:xfrm>
            <a:off x="3657600" y="45720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Unit Testing</a:t>
            </a:r>
          </a:p>
        </p:txBody>
      </p:sp>
      <p:sp>
        <p:nvSpPr>
          <p:cNvPr id="10" name="Oval 9"/>
          <p:cNvSpPr/>
          <p:nvPr/>
        </p:nvSpPr>
        <p:spPr>
          <a:xfrm>
            <a:off x="5638800" y="4114800"/>
            <a:ext cx="19050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Integration</a:t>
            </a:r>
          </a:p>
        </p:txBody>
      </p:sp>
      <p:sp>
        <p:nvSpPr>
          <p:cNvPr id="11" name="Oval 10"/>
          <p:cNvSpPr/>
          <p:nvPr/>
        </p:nvSpPr>
        <p:spPr>
          <a:xfrm>
            <a:off x="5334000" y="5105400"/>
            <a:ext cx="19050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Integration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Testing</a:t>
            </a:r>
          </a:p>
        </p:txBody>
      </p:sp>
      <p:sp>
        <p:nvSpPr>
          <p:cNvPr id="12" name="Oval 11"/>
          <p:cNvSpPr/>
          <p:nvPr/>
        </p:nvSpPr>
        <p:spPr>
          <a:xfrm>
            <a:off x="6019800" y="30480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System Testing</a:t>
            </a:r>
          </a:p>
        </p:txBody>
      </p:sp>
      <p:sp>
        <p:nvSpPr>
          <p:cNvPr id="13" name="Oval 12"/>
          <p:cNvSpPr/>
          <p:nvPr/>
        </p:nvSpPr>
        <p:spPr>
          <a:xfrm>
            <a:off x="5715000" y="1981200"/>
            <a:ext cx="2057400" cy="8382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Maintenance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28600" y="3733800"/>
            <a:ext cx="190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i="1">
                <a:latin typeface="Gill Sans MT" pitchFamily="34" charset="0"/>
              </a:rPr>
              <a:t>Construction activities are shown inside the shaded region.</a:t>
            </a:r>
            <a:endParaRPr lang="en-US">
              <a:latin typeface="Gill Sans MT" pitchFamily="34" charset="0"/>
            </a:endParaRPr>
          </a:p>
        </p:txBody>
      </p:sp>
      <p:sp>
        <p:nvSpPr>
          <p:cNvPr id="1228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89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229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29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6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  <p:bldP spid="7" grpId="0" animBg="1"/>
      <p:bldP spid="19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Construction Fundamentals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The fundamentals of software construction include:</a:t>
            </a:r>
          </a:p>
          <a:p>
            <a:pPr lvl="1" eaLnBrk="1" hangingPunct="1"/>
            <a:r>
              <a:rPr lang="en-US" sz="2400" dirty="0" smtClean="0"/>
              <a:t>Minimizing complexity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Anticipating </a:t>
            </a:r>
            <a:r>
              <a:rPr lang="en-US" sz="2400" dirty="0" smtClean="0"/>
              <a:t>change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Constructing </a:t>
            </a:r>
            <a:r>
              <a:rPr lang="en-US" sz="2400" dirty="0" smtClean="0"/>
              <a:t>for verification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Standards </a:t>
            </a:r>
            <a:r>
              <a:rPr lang="en-US" sz="2400" dirty="0" smtClean="0"/>
              <a:t>in construction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12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"/>
          <a:stretch/>
        </p:blipFill>
        <p:spPr bwMode="auto">
          <a:xfrm flipH="1">
            <a:off x="654050" y="3437626"/>
            <a:ext cx="8185150" cy="303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Metaphor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i="1" dirty="0" smtClean="0"/>
              <a:t>The letter-writing metaphor suggests that the software process relies on expensive trial and error rather than careful planning and design.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sz="2800" i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i="1" dirty="0" smtClean="0"/>
              <a:t>Following </a:t>
            </a:r>
            <a:r>
              <a:rPr lang="en-US" sz="2800" i="1" dirty="0" smtClean="0"/>
              <a:t>proper construction techniques can help you avoid the trial and error process.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1/3 </a:t>
            </a:r>
            <a:r>
              <a:rPr lang="en-US" dirty="0"/>
              <a:t>Creating Understandable Code	</a:t>
            </a:r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Naming</a:t>
            </a:r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Source </a:t>
            </a:r>
            <a:r>
              <a:rPr lang="en-US" dirty="0"/>
              <a:t>Code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Layout</a:t>
            </a:r>
            <a:r>
              <a:rPr lang="en-US" dirty="0" smtClean="0"/>
              <a:t>                                                     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328" y="1295400"/>
            <a:ext cx="4809671" cy="1544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3429000"/>
            <a:ext cx="5778500" cy="295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98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Source Code Layout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Layout Techniques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White Space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Usewhitespacetoenhancereadability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Grouping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Paragraph of code should contain statements that accomplish a single task and that are related to each other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Blank lines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Separate unrelated statements from each other using blank line.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Indentation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 indentation to show the logical structure of a program.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Parenthesis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 parentheses to clarify expressions that involve more than two terms to add clarity.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Naming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Previous Example with Meaningful Names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Naming is a tedious job.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But Naming Conventions help when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multiple programmers are working on a project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 plan to turn a program over to another programmer for modifications and maintenance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your program is so large that you can’t hold the whole thing in your mind at once and must think about it in pieces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 have a lot of unusual terms that are common on a project and want to have standard terms or abbreviations to use in coding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163" y="1622778"/>
            <a:ext cx="50815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2989151" cy="95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3262907" y="1905000"/>
            <a:ext cx="5334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10-31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2011-10-31</Template>
  <TotalTime>6106</TotalTime>
  <Words>1041</Words>
  <Application>Microsoft Office PowerPoint</Application>
  <PresentationFormat>On-screen Show (4:3)</PresentationFormat>
  <Paragraphs>251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swe205 2011-10-31</vt:lpstr>
      <vt:lpstr>Software Construction Techniques Lecture # 23</vt:lpstr>
      <vt:lpstr>Course Objectives</vt:lpstr>
      <vt:lpstr>Software Construction</vt:lpstr>
      <vt:lpstr>Software Construction Activities</vt:lpstr>
      <vt:lpstr>Software Construction Fundamentals</vt:lpstr>
      <vt:lpstr>Software Construction Metaphor</vt:lpstr>
      <vt:lpstr>1/3 Creating Understandable Code </vt:lpstr>
      <vt:lpstr> Source Code Layout</vt:lpstr>
      <vt:lpstr>Naming Mechanism</vt:lpstr>
      <vt:lpstr>Naming Mechanism</vt:lpstr>
      <vt:lpstr>2/3: Source Code Organization</vt:lpstr>
      <vt:lpstr>2/3: Source Code Organization (cont.)</vt:lpstr>
      <vt:lpstr>3/3 Code Documentation</vt:lpstr>
      <vt:lpstr>3/3 Code Documentation (cont.)</vt:lpstr>
      <vt:lpstr>3/3 Code Documentation (cont.)</vt:lpstr>
      <vt:lpstr>Code Documentation: javadoc </vt:lpstr>
      <vt:lpstr>Code Documentation: javadoc output 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aljasser</cp:lastModifiedBy>
  <cp:revision>99</cp:revision>
  <cp:lastPrinted>2011-05-25T06:08:35Z</cp:lastPrinted>
  <dcterms:created xsi:type="dcterms:W3CDTF">2009-05-13T12:15:11Z</dcterms:created>
  <dcterms:modified xsi:type="dcterms:W3CDTF">2011-11-25T06:51:32Z</dcterms:modified>
</cp:coreProperties>
</file>